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8" r:id="rId2"/>
    <p:sldId id="257" r:id="rId3"/>
    <p:sldId id="256" r:id="rId4"/>
    <p:sldId id="258" r:id="rId5"/>
    <p:sldId id="259" r:id="rId6"/>
    <p:sldId id="261" r:id="rId7"/>
    <p:sldId id="260" r:id="rId8"/>
    <p:sldId id="263" r:id="rId9"/>
    <p:sldId id="262" r:id="rId10"/>
    <p:sldId id="264" r:id="rId11"/>
    <p:sldId id="265" r:id="rId12"/>
    <p:sldId id="266" r:id="rId13"/>
    <p:sldId id="267" r:id="rId14"/>
    <p:sldId id="268" r:id="rId15"/>
    <p:sldId id="270"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79892" autoAdjust="0"/>
  </p:normalViewPr>
  <p:slideViewPr>
    <p:cSldViewPr snapToGrid="0">
      <p:cViewPr varScale="1">
        <p:scale>
          <a:sx n="47" d="100"/>
          <a:sy n="47" d="100"/>
        </p:scale>
        <p:origin x="232"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D71B9-2D48-4DDD-98EB-C0CEAB624F3D}"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B41E3-AC53-4CC5-8D6C-293FFC63C0BC}" type="slidenum">
              <a:rPr lang="en-US" smtClean="0"/>
              <a:t>‹#›</a:t>
            </a:fld>
            <a:endParaRPr lang="en-US"/>
          </a:p>
        </p:txBody>
      </p:sp>
    </p:spTree>
    <p:extLst>
      <p:ext uri="{BB962C8B-B14F-4D97-AF65-F5344CB8AC3E}">
        <p14:creationId xmlns:p14="http://schemas.microsoft.com/office/powerpoint/2010/main" val="104006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dirty="0">
                <a:effectLst/>
                <a:latin typeface="Aptos" panose="020B0004020202020204" pitchFamily="34" charset="0"/>
                <a:ea typeface="Aptos" panose="020B0004020202020204" pitchFamily="34" charset="0"/>
                <a:cs typeface="Times New Roman" panose="02020603050405020304" pitchFamily="18" charset="0"/>
              </a:rPr>
              <a:t>Сайн байна уу. Намайг Батманлай гэдэг. Би Чимэгэ Системс-д Хиймэл Оюун Ухааны инженер-ээр ажилладаг.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Би та бүхэнд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Natural Language Processing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буюу Эх Хэлний Боловсруулалт гэдэг салбарын талаар ярьж өгье. Энэ салбар нь хүний хэлний мэдээллийн таалрхи асуудлыг шийдвэрлэхэд чиглэсэн бөгөөд сүүлийн 10 жилд гаргасан хамгийн том дэвшилтүүдийн нэг нь бол та нарын сонсож байсан, магадгүй хэрэглэж үзсэн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a:t>
            </a:fld>
            <a:endParaRPr lang="en-US"/>
          </a:p>
        </p:txBody>
      </p:sp>
    </p:spTree>
    <p:extLst>
      <p:ext uri="{BB962C8B-B14F-4D97-AF65-F5344CB8AC3E}">
        <p14:creationId xmlns:p14="http://schemas.microsoft.com/office/powerpoint/2010/main" val="154625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200" dirty="0">
                <a:effectLst/>
                <a:latin typeface="Aptos" panose="020B0004020202020204" pitchFamily="34" charset="0"/>
                <a:ea typeface="Aptos" panose="020B0004020202020204" pitchFamily="34" charset="0"/>
                <a:cs typeface="Times New Roman" panose="02020603050405020304" pitchFamily="18" charset="0"/>
              </a:rPr>
              <a:t>Утасруугаа яриад </a:t>
            </a:r>
            <a:r>
              <a:rPr lang="en-US" sz="1200" dirty="0">
                <a:effectLst/>
                <a:latin typeface="Aptos" panose="020B0004020202020204" pitchFamily="34" charset="0"/>
                <a:ea typeface="Aptos" panose="020B0004020202020204" pitchFamily="34" charset="0"/>
                <a:cs typeface="Times New Roman" panose="02020603050405020304" pitchFamily="18" charset="0"/>
              </a:rPr>
              <a:t>‘</a:t>
            </a:r>
            <a:r>
              <a:rPr lang="mn-MN" sz="1200" dirty="0">
                <a:effectLst/>
                <a:latin typeface="Aptos" panose="020B0004020202020204" pitchFamily="34" charset="0"/>
                <a:ea typeface="Aptos" panose="020B0004020202020204" pitchFamily="34" charset="0"/>
                <a:cs typeface="Times New Roman" panose="02020603050405020304" pitchFamily="18" charset="0"/>
              </a:rPr>
              <a:t>Маргааш өглөөний </a:t>
            </a:r>
            <a:r>
              <a:rPr lang="en-US" sz="1200" dirty="0">
                <a:effectLst/>
                <a:latin typeface="Aptos" panose="020B0004020202020204" pitchFamily="34" charset="0"/>
                <a:ea typeface="Aptos" panose="020B0004020202020204" pitchFamily="34" charset="0"/>
                <a:cs typeface="Times New Roman" panose="02020603050405020304" pitchFamily="18" charset="0"/>
              </a:rPr>
              <a:t>8 </a:t>
            </a:r>
            <a:r>
              <a:rPr lang="mn-MN" sz="1200" dirty="0">
                <a:effectLst/>
                <a:latin typeface="Aptos" panose="020B0004020202020204" pitchFamily="34" charset="0"/>
                <a:ea typeface="Aptos" panose="020B0004020202020204" pitchFamily="34" charset="0"/>
                <a:cs typeface="Times New Roman" panose="02020603050405020304" pitchFamily="18" charset="0"/>
              </a:rPr>
              <a:t>цагт дугарах сэрүүлэг тавь</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10</a:t>
            </a:fld>
            <a:endParaRPr lang="en-US"/>
          </a:p>
        </p:txBody>
      </p:sp>
    </p:spTree>
    <p:extLst>
      <p:ext uri="{BB962C8B-B14F-4D97-AF65-F5344CB8AC3E}">
        <p14:creationId xmlns:p14="http://schemas.microsoft.com/office/powerpoint/2010/main" val="274404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сэрүүлгийг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асуудалгүй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өгчихдөг</a:t>
            </a:r>
            <a:r>
              <a:rPr lang="mn-MN"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иргүүлээд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өөрөөс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энгийн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асуулт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асуухад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хариу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чадвартай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байлаа</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11</a:t>
            </a:fld>
            <a:endParaRPr lang="en-US"/>
          </a:p>
        </p:txBody>
      </p:sp>
    </p:spTree>
    <p:extLst>
      <p:ext uri="{BB962C8B-B14F-4D97-AF65-F5344CB8AC3E}">
        <p14:creationId xmlns:p14="http://schemas.microsoft.com/office/powerpoint/2010/main" val="318672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нөгөө</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сэрүүлгээ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хэдээс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тавьсан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асууха</a:t>
            </a:r>
            <a:r>
              <a:rPr lang="mn-MN" sz="1800" dirty="0">
                <a:effectLst/>
                <a:latin typeface="Aptos" panose="020B0004020202020204" pitchFamily="34" charset="0"/>
                <a:ea typeface="Aptos" panose="020B0004020202020204" pitchFamily="34" charset="0"/>
                <a:cs typeface="Times New Roman" panose="02020603050405020304" pitchFamily="18" charset="0"/>
              </a:rPr>
              <a:t>д</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12</a:t>
            </a:fld>
            <a:endParaRPr lang="en-US"/>
          </a:p>
        </p:txBody>
      </p:sp>
    </p:spTree>
    <p:extLst>
      <p:ext uri="{BB962C8B-B14F-4D97-AF65-F5344CB8AC3E}">
        <p14:creationId xmlns:p14="http://schemas.microsoft.com/office/powerpoint/2010/main" val="925013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Aptos" panose="020B0004020202020204" pitchFamily="34" charset="0"/>
                <a:ea typeface="Aptos" panose="020B0004020202020204" pitchFamily="34" charset="0"/>
                <a:cs typeface="Times New Roman" panose="02020603050405020304" pitchFamily="18" charset="0"/>
              </a:rPr>
              <a:t>цагийг</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зөв</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хариулах</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жишээний</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Энэ системүүд нь тэр үедээ их сонирхолтой байсан хэдий ч  ганц үйлдэл бүхий байсан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Хийж чадах зүйлс нь цар хүрээний хувьд маш нарийн байсан гэсэн үг.</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13</a:t>
            </a:fld>
            <a:endParaRPr lang="en-US"/>
          </a:p>
        </p:txBody>
      </p:sp>
    </p:spTree>
    <p:extLst>
      <p:ext uri="{BB962C8B-B14F-4D97-AF65-F5344CB8AC3E}">
        <p14:creationId xmlns:p14="http://schemas.microsoft.com/office/powerpoint/2010/main" val="207302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ptos" panose="020B0004020202020204" pitchFamily="34" charset="0"/>
                <a:ea typeface="Aptos" panose="020B0004020202020204" pitchFamily="34" charset="0"/>
                <a:cs typeface="Times New Roman" panose="02020603050405020304" pitchFamily="18" charset="0"/>
              </a:rPr>
              <a:t>Харин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одоо</a:t>
            </a:r>
            <a:r>
              <a:rPr lang="en-US" sz="1800" dirty="0">
                <a:effectLst/>
                <a:latin typeface="Aptos" panose="020B0004020202020204" pitchFamily="34" charset="0"/>
                <a:ea typeface="Aptos" panose="020B0004020202020204" pitchFamily="34" charset="0"/>
                <a:cs typeface="Times New Roman" panose="02020603050405020304" pitchFamily="18" charset="0"/>
              </a:rPr>
              <a:t> ChatGPT-г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хүмүүс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маш</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сонирхоод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байгаагийн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учир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энэ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загвар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маань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янз</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бүрийн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сонирхолтой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зүйлсийг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хийж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чаддаг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түүхэн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дахь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эссэ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бичих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хэрэгтэй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байя</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бодъе</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Тэгвэл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ноёдын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талаар</a:t>
            </a:r>
            <a:r>
              <a:rPr lang="en-US" sz="1800" dirty="0">
                <a:effectLst/>
                <a:latin typeface="Aptos" panose="020B0004020202020204" pitchFamily="34" charset="0"/>
                <a:ea typeface="Aptos" panose="020B0004020202020204" pitchFamily="34" charset="0"/>
                <a:cs typeface="Times New Roman" panose="02020603050405020304" pitchFamily="18" charset="0"/>
              </a:rPr>
              <a:t> GPT </a:t>
            </a:r>
            <a:r>
              <a:rPr lang="mn-MN" sz="1800" dirty="0">
                <a:effectLst/>
                <a:latin typeface="Aptos" panose="020B0004020202020204" pitchFamily="34" charset="0"/>
                <a:ea typeface="Aptos" panose="020B0004020202020204" pitchFamily="34" charset="0"/>
                <a:cs typeface="Times New Roman" panose="02020603050405020304" pitchFamily="18" charset="0"/>
              </a:rPr>
              <a:t>эсвэл түүнтэй төстэй хиймэл оюун ухаанаас асууж 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14</a:t>
            </a:fld>
            <a:endParaRPr lang="en-US"/>
          </a:p>
        </p:txBody>
      </p:sp>
    </p:spTree>
    <p:extLst>
      <p:ext uri="{BB962C8B-B14F-4D97-AF65-F5344CB8AC3E}">
        <p14:creationId xmlns:p14="http://schemas.microsoft.com/office/powerpoint/2010/main" val="4186813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систем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ноёдын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мэдээллүүдийг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өгөөд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Чингис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Хубилай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зэрэг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алдартай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хүмүүсийн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дүрслэн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тайлбарлаж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эхэлнэ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ийм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сонирхолтой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мэдээллүүдийг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миний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судалгааны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ажилд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сайн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суурь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өгөхөд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нилээн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тустай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чадаж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байгаа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15</a:t>
            </a:fld>
            <a:endParaRPr lang="en-US"/>
          </a:p>
        </p:txBody>
      </p:sp>
    </p:spTree>
    <p:extLst>
      <p:ext uri="{BB962C8B-B14F-4D97-AF65-F5344CB8AC3E}">
        <p14:creationId xmlns:p14="http://schemas.microsoft.com/office/powerpoint/2010/main" val="1556438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хиймэл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оюун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ухаанаас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илүү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уран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бүтээлч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зүйл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хайрын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дуу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бичиж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байна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бодоход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хайр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гэдэг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адилхан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шүлэглэн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багтах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утгатай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хэрэгтэй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ямар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болох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вэ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16</a:t>
            </a:fld>
            <a:endParaRPr lang="en-US"/>
          </a:p>
        </p:txBody>
      </p:sp>
    </p:spTree>
    <p:extLst>
      <p:ext uri="{BB962C8B-B14F-4D97-AF65-F5344CB8AC3E}">
        <p14:creationId xmlns:p14="http://schemas.microsoft.com/office/powerpoint/2010/main" val="3461942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AI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маань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ингэж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байна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Хайрын сэдэвтэй шүлэгт хэрэгжлэж болох үгсийг санал болгож байна. Эдгээр үгч нь хайр, сэтгэл хөдлөл, зүрхний гүнээс гарч буй мэдрэмжийг илэрхийлэхэд тохиромжтой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тэгээд санал болгож байгаа үгнүүдийхээ араас яагаад санал болгосоноо хэлж байгаа юм. Үүнээс харахад бол </a:t>
            </a:r>
            <a:r>
              <a:rPr lang="en-US" sz="1800" dirty="0">
                <a:effectLst/>
                <a:latin typeface="Aptos" panose="020B0004020202020204" pitchFamily="34" charset="0"/>
                <a:ea typeface="Aptos" panose="020B0004020202020204" pitchFamily="34" charset="0"/>
                <a:cs typeface="Times New Roman" panose="02020603050405020304" pitchFamily="18" charset="0"/>
              </a:rPr>
              <a:t>ChatGPT </a:t>
            </a:r>
            <a:r>
              <a:rPr lang="mn-MN" sz="1800" dirty="0">
                <a:effectLst/>
                <a:latin typeface="Aptos" panose="020B0004020202020204" pitchFamily="34" charset="0"/>
                <a:ea typeface="Aptos" panose="020B0004020202020204" pitchFamily="34" charset="0"/>
                <a:cs typeface="Times New Roman" panose="02020603050405020304" pitchFamily="18" charset="0"/>
              </a:rPr>
              <a:t>гэх мэт шинэлэг системүүд нь хуучин системүүдийн нарийн, хязгаарлагдмал чадавхаас хол давсан байна гэдэг нь илт байна.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17</a:t>
            </a:fld>
            <a:endParaRPr lang="en-US"/>
          </a:p>
        </p:txBody>
      </p:sp>
    </p:spTree>
    <p:extLst>
      <p:ext uri="{BB962C8B-B14F-4D97-AF65-F5344CB8AC3E}">
        <p14:creationId xmlns:p14="http://schemas.microsoft.com/office/powerpoint/2010/main" val="3522860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Тэгэхээр бид </a:t>
            </a:r>
            <a:r>
              <a:rPr lang="en-US" b="0" i="0" dirty="0">
                <a:solidFill>
                  <a:srgbClr val="ECECEC"/>
                </a:solidFill>
                <a:effectLst/>
                <a:latin typeface="Rubik"/>
              </a:rPr>
              <a:t>Google Translate </a:t>
            </a:r>
            <a:r>
              <a:rPr lang="mn-MN" b="0" i="0" dirty="0">
                <a:solidFill>
                  <a:srgbClr val="ECECEC"/>
                </a:solidFill>
                <a:effectLst/>
                <a:latin typeface="Rubik"/>
              </a:rPr>
              <a:t>шиг нэг зорилготой системүүдээс </a:t>
            </a:r>
            <a:r>
              <a:rPr lang="en-US" b="0" i="0" dirty="0">
                <a:solidFill>
                  <a:srgbClr val="ECECEC"/>
                </a:solidFill>
                <a:effectLst/>
                <a:latin typeface="Rubik"/>
              </a:rPr>
              <a:t>ChatGPT </a:t>
            </a:r>
            <a:r>
              <a:rPr lang="mn-MN" b="0" i="0" dirty="0">
                <a:solidFill>
                  <a:srgbClr val="ECECEC"/>
                </a:solidFill>
                <a:effectLst/>
                <a:latin typeface="Rubik"/>
              </a:rPr>
              <a:t>шиг ерөнхий зориулалтын систем рүү хэрхэн шилжиж орсон талаар суралцах болно.</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18</a:t>
            </a:fld>
            <a:endParaRPr lang="en-US"/>
          </a:p>
        </p:txBody>
      </p:sp>
    </p:spTree>
    <p:extLst>
      <p:ext uri="{BB962C8B-B14F-4D97-AF65-F5344CB8AC3E}">
        <p14:creationId xmlns:p14="http://schemas.microsoft.com/office/powerpoint/2010/main" val="344039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Мөн </a:t>
            </a:r>
            <a:r>
              <a:rPr lang="en-US" b="0" i="0" dirty="0">
                <a:solidFill>
                  <a:srgbClr val="ECECEC"/>
                </a:solidFill>
                <a:effectLst/>
                <a:latin typeface="Rubik"/>
              </a:rPr>
              <a:t>ChatGPT-</a:t>
            </a:r>
            <a:r>
              <a:rPr lang="mn-MN" b="0" i="0" dirty="0">
                <a:solidFill>
                  <a:srgbClr val="ECECEC"/>
                </a:solidFill>
                <a:effectLst/>
                <a:latin typeface="Rubik"/>
              </a:rPr>
              <a:t>ийн цаана байгаа гол технологиудын талаар ярилцаж</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19</a:t>
            </a:fld>
            <a:endParaRPr lang="en-US"/>
          </a:p>
        </p:txBody>
      </p:sp>
    </p:spTree>
    <p:extLst>
      <p:ext uri="{BB962C8B-B14F-4D97-AF65-F5344CB8AC3E}">
        <p14:creationId xmlns:p14="http://schemas.microsoft.com/office/powerpoint/2010/main" val="358720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ChatGPT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гэдэг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хиймэл</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оюун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ухаан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Энэ нь анх 22 оны 11 сард олон нийтэд нээлттэй болсон бөгөөд 23 оны 3 сард араас нь</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a:t>
            </a:fld>
            <a:endParaRPr lang="en-US"/>
          </a:p>
        </p:txBody>
      </p:sp>
    </p:spTree>
    <p:extLst>
      <p:ext uri="{BB962C8B-B14F-4D97-AF65-F5344CB8AC3E}">
        <p14:creationId xmlns:p14="http://schemas.microsoft.com/office/powerpoint/2010/main" val="218714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машин сургалт болон хэл боловсруулалтын үндсэн ойлголтуудыг авч үзнэ ээ.</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20</a:t>
            </a:fld>
            <a:endParaRPr lang="en-US"/>
          </a:p>
        </p:txBody>
      </p:sp>
    </p:spTree>
    <p:extLst>
      <p:ext uri="{BB962C8B-B14F-4D97-AF65-F5344CB8AC3E}">
        <p14:creationId xmlns:p14="http://schemas.microsoft.com/office/powerpoint/2010/main" val="108484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Энэ яринуудаар дамжуулаад та нарт хийж</a:t>
            </a:r>
            <a:r>
              <a:rPr lang="en-US" b="0" i="0" dirty="0">
                <a:solidFill>
                  <a:srgbClr val="ECECEC"/>
                </a:solidFill>
                <a:effectLst/>
                <a:latin typeface="Rubik"/>
              </a:rPr>
              <a:t>,</a:t>
            </a:r>
            <a:r>
              <a:rPr lang="mn-MN" b="0" i="0" dirty="0">
                <a:solidFill>
                  <a:srgbClr val="ECECEC"/>
                </a:solidFill>
                <a:effectLst/>
                <a:latin typeface="Rubik"/>
              </a:rPr>
              <a:t> туршиж үзэх дасгал ажлууд өгнө өө. Эхний дасгал нь гэвэл та нар </a:t>
            </a:r>
            <a:r>
              <a:rPr lang="en-US" b="0" i="0" dirty="0">
                <a:solidFill>
                  <a:srgbClr val="ECECEC"/>
                </a:solidFill>
                <a:effectLst/>
                <a:latin typeface="Rubik"/>
              </a:rPr>
              <a:t>ChatGPT-</a:t>
            </a:r>
            <a:r>
              <a:rPr lang="mn-MN" b="0" i="0" dirty="0">
                <a:solidFill>
                  <a:srgbClr val="ECECEC"/>
                </a:solidFill>
                <a:effectLst/>
                <a:latin typeface="Rubik"/>
              </a:rPr>
              <a:t>г нэг юмаараа, магадгүй гар утсаараа ороод, зүгээр л хэд хэдэн зүйл туршиж үзээд, хариултаа бусадтайгаа хуваалцаарай. Эхлээд </a:t>
            </a:r>
            <a:r>
              <a:rPr lang="en-US" b="0" i="0" dirty="0">
                <a:solidFill>
                  <a:srgbClr val="ECECEC"/>
                </a:solidFill>
                <a:effectLst/>
                <a:latin typeface="Rubik"/>
              </a:rPr>
              <a:t>GPT </a:t>
            </a:r>
            <a:r>
              <a:rPr lang="mn-MN" b="0" i="0" dirty="0">
                <a:solidFill>
                  <a:srgbClr val="ECECEC"/>
                </a:solidFill>
                <a:effectLst/>
                <a:latin typeface="Rubik"/>
              </a:rPr>
              <a:t>гээс ямар нэгэн баримт мэдээлэл асуух, дараа нь аль нэг зүйлийг шийдвэрлэж бодоход тусламж асуух, тэгээд бас тоо бодуулахыг үзчих.</a:t>
            </a:r>
            <a:r>
              <a:rPr lang="en-US" b="0" i="0" dirty="0">
                <a:solidFill>
                  <a:srgbClr val="ECECEC"/>
                </a:solidFill>
                <a:effectLst/>
                <a:latin typeface="Rubik"/>
              </a:rPr>
              <a:t> </a:t>
            </a:r>
            <a:r>
              <a:rPr lang="en-US" b="0" i="0" dirty="0" err="1">
                <a:solidFill>
                  <a:srgbClr val="ECECEC"/>
                </a:solidFill>
                <a:effectLst/>
                <a:latin typeface="Rubik"/>
              </a:rPr>
              <a:t>Д</a:t>
            </a:r>
            <a:r>
              <a:rPr lang="mn-MN" b="0" i="0" dirty="0">
                <a:solidFill>
                  <a:srgbClr val="ECECEC"/>
                </a:solidFill>
                <a:effectLst/>
                <a:latin typeface="Rubik"/>
              </a:rPr>
              <a:t>уусахаараа энэ слайдын хамгийн доор нь байгаа линкээр ороод дахиад нэг дасгал бий. Тэр дасгалаар хэдүүлээ нэг төрлийн Машин Сургалтын загварыг сургаж үзнэ ээ.</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21</a:t>
            </a:fld>
            <a:endParaRPr lang="en-US"/>
          </a:p>
        </p:txBody>
      </p:sp>
    </p:spTree>
    <p:extLst>
      <p:ext uri="{BB962C8B-B14F-4D97-AF65-F5344CB8AC3E}">
        <p14:creationId xmlns:p14="http://schemas.microsoft.com/office/powerpoint/2010/main" val="372329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sz="1800" dirty="0">
                <a:effectLst/>
                <a:latin typeface="Aptos" panose="020B0004020202020204" pitchFamily="34" charset="0"/>
                <a:ea typeface="Aptos" panose="020B0004020202020204" pitchFamily="34" charset="0"/>
                <a:cs typeface="Times New Roman" panose="02020603050405020304" pitchFamily="18" charset="0"/>
              </a:rPr>
              <a:t>шинэчилсэн хувилбар болох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гэдэг модел нь гарсан.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-өөс улмаалан иймэрхүү мэдээ маш ихээр гарч эхэлсэн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3</a:t>
            </a:fld>
            <a:endParaRPr lang="en-US"/>
          </a:p>
        </p:txBody>
      </p:sp>
    </p:spTree>
    <p:extLst>
      <p:ext uri="{BB962C8B-B14F-4D97-AF65-F5344CB8AC3E}">
        <p14:creationId xmlns:p14="http://schemas.microsoft.com/office/powerpoint/2010/main" val="195744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sz="1800" dirty="0">
                <a:effectLst/>
                <a:latin typeface="Aptos" panose="020B0004020202020204" pitchFamily="34" charset="0"/>
                <a:ea typeface="Aptos" panose="020B0004020202020204" pitchFamily="34" charset="0"/>
                <a:cs typeface="Times New Roman" panose="02020603050405020304" pitchFamily="18" charset="0"/>
              </a:rPr>
              <a:t>Жишээ нь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ийг </a:t>
            </a:r>
            <a:r>
              <a:rPr lang="en-US" sz="1800" dirty="0">
                <a:effectLst/>
                <a:latin typeface="Aptos" panose="020B0004020202020204" pitchFamily="34" charset="0"/>
                <a:ea typeface="Aptos" panose="020B0004020202020204" pitchFamily="34" charset="0"/>
                <a:cs typeface="Times New Roman" panose="02020603050405020304" pitchFamily="18" charset="0"/>
              </a:rPr>
              <a:t>SAT </a:t>
            </a:r>
            <a:r>
              <a:rPr lang="mn-MN" sz="1800" dirty="0">
                <a:effectLst/>
                <a:latin typeface="Aptos" panose="020B0004020202020204" pitchFamily="34" charset="0"/>
                <a:ea typeface="Aptos" panose="020B0004020202020204" pitchFamily="34" charset="0"/>
                <a:cs typeface="Times New Roman" panose="02020603050405020304" pitchFamily="18" charset="0"/>
              </a:rPr>
              <a:t>элсэлтйин шалгалтыг өгсөн хүмүүсийн </a:t>
            </a:r>
            <a:r>
              <a:rPr lang="en-US" sz="1800" dirty="0">
                <a:effectLst/>
                <a:latin typeface="Aptos" panose="020B0004020202020204" pitchFamily="34" charset="0"/>
                <a:ea typeface="Aptos" panose="020B0004020202020204" pitchFamily="34" charset="0"/>
                <a:cs typeface="Times New Roman" panose="02020603050405020304" pitchFamily="18" charset="0"/>
              </a:rPr>
              <a:t>90 </a:t>
            </a:r>
            <a:r>
              <a:rPr lang="mn-MN" sz="1800" dirty="0">
                <a:effectLst/>
                <a:latin typeface="Aptos" panose="020B0004020202020204" pitchFamily="34" charset="0"/>
                <a:ea typeface="Aptos" panose="020B0004020202020204" pitchFamily="34" charset="0"/>
                <a:cs typeface="Times New Roman" panose="02020603050405020304" pitchFamily="18" charset="0"/>
              </a:rPr>
              <a:t>хувиас нь илүү өндөр оноо авч байна. Энэ мэдээнд хэлснээр бол авсан оноо нь </a:t>
            </a:r>
            <a:r>
              <a:rPr lang="en-US" sz="1800" dirty="0">
                <a:effectLst/>
                <a:latin typeface="Aptos" panose="020B0004020202020204" pitchFamily="34" charset="0"/>
                <a:ea typeface="Aptos" panose="020B0004020202020204" pitchFamily="34" charset="0"/>
                <a:cs typeface="Times New Roman" panose="02020603050405020304" pitchFamily="18" charset="0"/>
              </a:rPr>
              <a:t>1600</a:t>
            </a:r>
            <a:r>
              <a:rPr lang="mn-MN" sz="1800" dirty="0">
                <a:effectLst/>
                <a:latin typeface="Aptos" panose="020B0004020202020204" pitchFamily="34" charset="0"/>
                <a:ea typeface="Aptos" panose="020B0004020202020204" pitchFamily="34" charset="0"/>
                <a:cs typeface="Times New Roman" panose="02020603050405020304" pitchFamily="18" charset="0"/>
              </a:rPr>
              <a:t>-аас 1410 байсан бөгөөд энийг хэр сүртэй гэдгийг хэдүүлээ дараа хэлэлцэж үзнэ ээ.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4</a:t>
            </a:fld>
            <a:endParaRPr lang="en-US"/>
          </a:p>
        </p:txBody>
      </p:sp>
    </p:spTree>
    <p:extLst>
      <p:ext uri="{BB962C8B-B14F-4D97-AF65-F5344CB8AC3E}">
        <p14:creationId xmlns:p14="http://schemas.microsoft.com/office/powerpoint/2010/main" val="300035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 Бас жишээ болгож хэлэхэд АНУ-гийн хуулийн сургуулийн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BAR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шалгалт, Анагаахын элсэлтийн шалгалт зэргийг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өндөр оноотойгоор давж байна гэж мэдээллэсэн байгаа. Энийг яагаад сонирхолтой гэдгийг ойлгохын тулд хэдүүлээ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NLP</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 технологийг 5 жилийн өмнө ямаршуухан байсныг бодож үзэх хэрэгтэй.</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5</a:t>
            </a:fld>
            <a:endParaRPr lang="en-US"/>
          </a:p>
        </p:txBody>
      </p:sp>
    </p:spTree>
    <p:extLst>
      <p:ext uri="{BB962C8B-B14F-4D97-AF65-F5344CB8AC3E}">
        <p14:creationId xmlns:p14="http://schemas.microsoft.com/office/powerpoint/2010/main" val="11732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5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жилийн өмнө ямар хэл хэрэглэж байгаагаасаа хамаараад нилээд сайн ажилладаг байсан нэг төхөөрөмж бол Гүүгл орчуулга байсан.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6</a:t>
            </a:fld>
            <a:endParaRPr lang="en-US"/>
          </a:p>
        </p:txBody>
      </p:sp>
    </p:spTree>
    <p:extLst>
      <p:ext uri="{BB962C8B-B14F-4D97-AF65-F5344CB8AC3E}">
        <p14:creationId xmlns:p14="http://schemas.microsoft.com/office/powerpoint/2010/main" val="523431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Аль нэг хэлээр өгүүлбэр юм уу үг оруулаад өөр хэлрүү орчуулж болдог байсан. Бүрэн төгс төгөлдөр орчуулдаггүй байсан ч ядаж нилээн дөхүүлээд өгчих чадвартай байсан.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7</a:t>
            </a:fld>
            <a:endParaRPr lang="en-US"/>
          </a:p>
        </p:txBody>
      </p:sp>
    </p:spTree>
    <p:extLst>
      <p:ext uri="{BB962C8B-B14F-4D97-AF65-F5344CB8AC3E}">
        <p14:creationId xmlns:p14="http://schemas.microsoft.com/office/powerpoint/2010/main" val="59133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Дахиад нэг жишээ бол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iPhone</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-ууд дээр байдаг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ири’</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8</a:t>
            </a:fld>
            <a:endParaRPr lang="en-US"/>
          </a:p>
        </p:txBody>
      </p:sp>
    </p:spTree>
    <p:extLst>
      <p:ext uri="{BB962C8B-B14F-4D97-AF65-F5344CB8AC3E}">
        <p14:creationId xmlns:p14="http://schemas.microsoft.com/office/powerpoint/2010/main" val="259815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9</a:t>
            </a:fld>
            <a:endParaRPr lang="en-US"/>
          </a:p>
        </p:txBody>
      </p:sp>
    </p:spTree>
    <p:extLst>
      <p:ext uri="{BB962C8B-B14F-4D97-AF65-F5344CB8AC3E}">
        <p14:creationId xmlns:p14="http://schemas.microsoft.com/office/powerpoint/2010/main" val="2820335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1153-0153-9952-F707-BFFCFDA62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E31B6-1AB7-A999-CEA6-BEE8B1F63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D114B8-B4C3-9897-9B10-57560F54118B}"/>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E2DCAEFF-F72F-1966-EF63-4577048E8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75D34-414B-4884-2234-2AD3F41D479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74852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8063E-8C7F-F08F-ECD9-C24747AC0E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6AD8A-EB06-E02C-BFFC-FF86BC067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A5A91-1826-337C-C7AD-25BFC9756563}"/>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E4232902-D874-94C8-93D2-2C660E186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A2677-5008-A89E-E4AF-6581EF7EF4AF}"/>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0247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1AB897-C792-FA37-A240-A2DAA1B7DA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8AD4C4-76C0-EE47-8073-6A0DB99CF4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66BF6-7AFD-B492-DE98-E8EF710A6433}"/>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1D666660-7B40-1239-98E3-0786D6970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FB9BC-451B-2FA7-6617-0A4EADCAA53A}"/>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70899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16CF-13A3-F20B-FCC9-35B5F46DB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B232C-1B64-55C7-D77E-E84F901904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47650-1A38-A44E-9C6F-5DA38C6D42D0}"/>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3B1B6076-941B-2134-2E12-167D1EEA3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A820A-7234-AC64-0641-5F53249F865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065329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150E-9D1D-E906-799F-E62BEDD20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830BD-4103-B403-A3F1-EB679C6438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91612C-6AB4-C82B-F432-41AF3BD5DD32}"/>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A7143920-B9B0-28FF-FBEB-88F7E1ACA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6916B-A568-9749-795A-C4D4111DEA1E}"/>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413931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82F4-A3D4-3D3F-467E-846007668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E52507-5ACE-7214-729B-DB6FF29301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C2FA-E185-B12C-54A7-9295D40D9B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490CD1-F48C-16CF-1905-56C93706B8EF}"/>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6" name="Footer Placeholder 5">
            <a:extLst>
              <a:ext uri="{FF2B5EF4-FFF2-40B4-BE49-F238E27FC236}">
                <a16:creationId xmlns:a16="http://schemas.microsoft.com/office/drawing/2014/main" id="{D0488FA4-CEBA-6369-E08B-3CFAF9591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0F58C-E9C5-3311-F32F-00DB7A7CEE39}"/>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67509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6448-14A9-0966-3C32-8A4F026FD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6E6DDD-84F4-F6D9-AC27-DD28E9DCB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4D158D-18E2-C94F-6CE6-4F4FEBB310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5734A5-5DE9-E921-586E-A5FFCC0C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E709E4-21C8-CEB2-AA5D-D25DB81AF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11671-6AB6-45A9-13D5-601F6DE0707E}"/>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8" name="Footer Placeholder 7">
            <a:extLst>
              <a:ext uri="{FF2B5EF4-FFF2-40B4-BE49-F238E27FC236}">
                <a16:creationId xmlns:a16="http://schemas.microsoft.com/office/drawing/2014/main" id="{31D245CD-6B7F-B459-0899-B82D7B1F6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74A0F-4526-AB4F-B072-68DD09E66813}"/>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58655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F20B-53F1-128A-1DD8-3DE37CA1CD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9D808-E7D0-9038-D0D8-D15575C05EF6}"/>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4" name="Footer Placeholder 3">
            <a:extLst>
              <a:ext uri="{FF2B5EF4-FFF2-40B4-BE49-F238E27FC236}">
                <a16:creationId xmlns:a16="http://schemas.microsoft.com/office/drawing/2014/main" id="{ED247931-CA1B-F651-76D0-DEA2ADE31D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9FD115-D574-7551-17F5-41227189288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88505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F01A5-6513-A4A4-0352-E399AB5178DE}"/>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3" name="Footer Placeholder 2">
            <a:extLst>
              <a:ext uri="{FF2B5EF4-FFF2-40B4-BE49-F238E27FC236}">
                <a16:creationId xmlns:a16="http://schemas.microsoft.com/office/drawing/2014/main" id="{EEFF3F33-710C-04AD-5266-3A142C93E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8D520-BDB1-B3F6-4DF7-00F7BECCB955}"/>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248606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03E4-7E3E-2B49-DA3E-9B7E56CF5F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FE74E-C282-C134-21FB-AA292D5B4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D165F4-CD9E-BD6B-B975-08B8624E5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3F5D9-D5D8-0C0B-A63D-CB50E379CAC3}"/>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6" name="Footer Placeholder 5">
            <a:extLst>
              <a:ext uri="{FF2B5EF4-FFF2-40B4-BE49-F238E27FC236}">
                <a16:creationId xmlns:a16="http://schemas.microsoft.com/office/drawing/2014/main" id="{090D4C95-93D7-9007-45BA-28436D82A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333B9-13A7-1CB7-49EB-2FC277433D1C}"/>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18820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F1DD-6321-685A-C014-F29E11771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8AB91-C5F3-381B-FF9F-406440790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701BD-485F-1857-D8A6-1090EE10E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6B480-7EC3-CAA3-09A2-F410FE9A6176}"/>
              </a:ext>
            </a:extLst>
          </p:cNvPr>
          <p:cNvSpPr>
            <a:spLocks noGrp="1"/>
          </p:cNvSpPr>
          <p:nvPr>
            <p:ph type="dt" sz="half" idx="10"/>
          </p:nvPr>
        </p:nvSpPr>
        <p:spPr/>
        <p:txBody>
          <a:bodyPr/>
          <a:lstStyle/>
          <a:p>
            <a:fld id="{41917FEB-C23C-453C-9A1C-67062B9E6010}" type="datetimeFigureOut">
              <a:rPr lang="en-US" smtClean="0"/>
              <a:t>11/14/24</a:t>
            </a:fld>
            <a:endParaRPr lang="en-US"/>
          </a:p>
        </p:txBody>
      </p:sp>
      <p:sp>
        <p:nvSpPr>
          <p:cNvPr id="6" name="Footer Placeholder 5">
            <a:extLst>
              <a:ext uri="{FF2B5EF4-FFF2-40B4-BE49-F238E27FC236}">
                <a16:creationId xmlns:a16="http://schemas.microsoft.com/office/drawing/2014/main" id="{70F6C3A8-6964-EAAD-CB54-9286CE1B8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F16F66-AF45-9C93-B6AB-39E1726977E7}"/>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7291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BEF7B-76D1-3C66-0265-9120FEF3D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53EC9D-28D4-65FB-78ED-987C7EFE3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D4AFA-190A-149A-1D42-65B30F22D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917FEB-C23C-453C-9A1C-67062B9E6010}" type="datetimeFigureOut">
              <a:rPr lang="en-US" smtClean="0"/>
              <a:t>11/14/24</a:t>
            </a:fld>
            <a:endParaRPr lang="en-US"/>
          </a:p>
        </p:txBody>
      </p:sp>
      <p:sp>
        <p:nvSpPr>
          <p:cNvPr id="5" name="Footer Placeholder 4">
            <a:extLst>
              <a:ext uri="{FF2B5EF4-FFF2-40B4-BE49-F238E27FC236}">
                <a16:creationId xmlns:a16="http://schemas.microsoft.com/office/drawing/2014/main" id="{F197469F-E0AA-64E6-9545-A6DBC30E5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CD5BF8-DF9A-2752-5032-657484632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D2EA3D-4E3E-4C2D-BE11-9491AC0DE804}" type="slidenum">
              <a:rPr lang="en-US" smtClean="0"/>
              <a:t>‹#›</a:t>
            </a:fld>
            <a:endParaRPr lang="en-US"/>
          </a:p>
        </p:txBody>
      </p:sp>
    </p:spTree>
    <p:extLst>
      <p:ext uri="{BB962C8B-B14F-4D97-AF65-F5344CB8AC3E}">
        <p14:creationId xmlns:p14="http://schemas.microsoft.com/office/powerpoint/2010/main" val="153757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7.sv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6.png"/><Relationship Id="rId5" Type="http://schemas.openxmlformats.org/officeDocument/2006/relationships/hyperlink" Target="https://github.com/btsogt21/NLP-Series-High-School/blob/main/Presentation-1/Bananometer/readme.md" TargetMode="External"/><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udio 18">
            <a:hlinkClick r:id="" action="ppaction://media"/>
            <a:extLst>
              <a:ext uri="{FF2B5EF4-FFF2-40B4-BE49-F238E27FC236}">
                <a16:creationId xmlns:a16="http://schemas.microsoft.com/office/drawing/2014/main" id="{AF22FBD4-7352-4459-89BA-44ACF341D3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5555689"/>
      </p:ext>
    </p:extLst>
  </p:cSld>
  <p:clrMapOvr>
    <a:masterClrMapping/>
  </p:clrMapOvr>
  <mc:AlternateContent xmlns:mc="http://schemas.openxmlformats.org/markup-compatibility/2006" xmlns:p14="http://schemas.microsoft.com/office/powerpoint/2010/main">
    <mc:Choice Requires="p14">
      <p:transition spd="slow" p14:dur="2000" advTm="25926"/>
    </mc:Choice>
    <mc:Fallback xmlns="">
      <p:transition spd="slow" advTm="2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B24A0-4CA7-AD7B-4653-BE23AF5E6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05D9E-719F-5F98-B41E-C5C510898958}"/>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5E34E09F-A304-AC21-82D1-DE47D9FFFF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D1FFBC92-F6DE-3293-213C-30B25D4DC8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020B4650-6403-CE40-A95A-2F246F762DB4}"/>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pic>
        <p:nvPicPr>
          <p:cNvPr id="8" name="Audio 7">
            <a:hlinkClick r:id="" action="ppaction://media"/>
            <a:extLst>
              <a:ext uri="{FF2B5EF4-FFF2-40B4-BE49-F238E27FC236}">
                <a16:creationId xmlns:a16="http://schemas.microsoft.com/office/drawing/2014/main" id="{FB6C94CE-74C5-AC5F-1995-88CDADEFB86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6215961"/>
      </p:ext>
    </p:extLst>
  </p:cSld>
  <p:clrMapOvr>
    <a:masterClrMapping/>
  </p:clrMapOvr>
  <mc:AlternateContent xmlns:mc="http://schemas.openxmlformats.org/markup-compatibility/2006" xmlns:p14="http://schemas.microsoft.com/office/powerpoint/2010/main">
    <mc:Choice Requires="p14">
      <p:transition spd="slow" p14:dur="2000" advTm="7111"/>
    </mc:Choice>
    <mc:Fallback xmlns="">
      <p:transition spd="slow" advTm="7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BBF8-DF0D-4053-79CF-F7AC482CF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4F3EC-65A1-1348-C8A2-C93A8F8B2D9E}"/>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16883A73-4F9B-59F2-15A9-99D53B1A8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DF998A2A-FCD8-401F-3F33-78D4BA75B5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423E1A66-2A55-824B-CAD2-B17E39B23D34}"/>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C7FE8297-D9D9-E6FA-1FCB-4B04E7C60F14}"/>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pic>
        <p:nvPicPr>
          <p:cNvPr id="9" name="Audio 8">
            <a:hlinkClick r:id="" action="ppaction://media"/>
            <a:extLst>
              <a:ext uri="{FF2B5EF4-FFF2-40B4-BE49-F238E27FC236}">
                <a16:creationId xmlns:a16="http://schemas.microsoft.com/office/drawing/2014/main" id="{79DA910A-7382-7331-B21C-4E8539C623A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3973864"/>
      </p:ext>
    </p:extLst>
  </p:cSld>
  <p:clrMapOvr>
    <a:masterClrMapping/>
  </p:clrMapOvr>
  <mc:AlternateContent xmlns:mc="http://schemas.openxmlformats.org/markup-compatibility/2006" xmlns:p14="http://schemas.microsoft.com/office/powerpoint/2010/main">
    <mc:Choice Requires="p14">
      <p:transition spd="slow" p14:dur="2000" advTm="6947"/>
    </mc:Choice>
    <mc:Fallback xmlns="">
      <p:transition spd="slow" advTm="6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310A4-3172-7C8C-FE39-762425ABF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838D7-3634-C502-767F-6300FA0E3F04}"/>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5F26610A-295A-40E7-DBD6-585F3101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7B9901C7-558F-80DE-D93E-2664DC3D44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18D72B4C-3654-28FC-A157-6F95130CBADD}"/>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99717D7C-B3AC-1194-7B0C-96F771CA9F08}"/>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sp>
        <p:nvSpPr>
          <p:cNvPr id="6" name="Speech Bubble: Rectangle with Corners Rounded 5">
            <a:extLst>
              <a:ext uri="{FF2B5EF4-FFF2-40B4-BE49-F238E27FC236}">
                <a16:creationId xmlns:a16="http://schemas.microsoft.com/office/drawing/2014/main" id="{E10CC1A9-832D-7505-C464-5D69341D56D1}"/>
              </a:ext>
            </a:extLst>
          </p:cNvPr>
          <p:cNvSpPr/>
          <p:nvPr/>
        </p:nvSpPr>
        <p:spPr>
          <a:xfrm>
            <a:off x="3639788" y="4046435"/>
            <a:ext cx="2151413" cy="914400"/>
          </a:xfrm>
          <a:prstGeom prst="wedgeRoundRectCallout">
            <a:avLst>
              <a:gd name="adj1" fmla="val -58489"/>
              <a:gd name="adj2" fmla="val -764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my alarms?</a:t>
            </a:r>
          </a:p>
        </p:txBody>
      </p:sp>
      <p:pic>
        <p:nvPicPr>
          <p:cNvPr id="10" name="Audio 9">
            <a:hlinkClick r:id="" action="ppaction://media"/>
            <a:extLst>
              <a:ext uri="{FF2B5EF4-FFF2-40B4-BE49-F238E27FC236}">
                <a16:creationId xmlns:a16="http://schemas.microsoft.com/office/drawing/2014/main" id="{AA67DF8C-4401-921E-B108-A3DE0111480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7363103"/>
      </p:ext>
    </p:extLst>
  </p:cSld>
  <p:clrMapOvr>
    <a:masterClrMapping/>
  </p:clrMapOvr>
  <mc:AlternateContent xmlns:mc="http://schemas.openxmlformats.org/markup-compatibility/2006" xmlns:p14="http://schemas.microsoft.com/office/powerpoint/2010/main">
    <mc:Choice Requires="p14">
      <p:transition spd="slow" p14:dur="2000" advTm="4999"/>
    </mc:Choice>
    <mc:Fallback xmlns="">
      <p:transition spd="slow" advTm="4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2C790-6036-4035-EDAA-2B4FB86DC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C73F3-251E-9661-9914-77943144C51E}"/>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ACD777AE-B743-F041-719B-4CA761C7A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4EA6FF69-8EEC-ACDB-DA45-6362A10F27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2C8C1F90-8D71-8025-27A6-97E3A09DE6E5}"/>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BF03C88F-E301-273C-2692-88E82A1C2BF8}"/>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sp>
        <p:nvSpPr>
          <p:cNvPr id="6" name="Speech Bubble: Rectangle with Corners Rounded 5">
            <a:extLst>
              <a:ext uri="{FF2B5EF4-FFF2-40B4-BE49-F238E27FC236}">
                <a16:creationId xmlns:a16="http://schemas.microsoft.com/office/drawing/2014/main" id="{0426AC5B-CDA9-EC8C-E2C7-25674987A506}"/>
              </a:ext>
            </a:extLst>
          </p:cNvPr>
          <p:cNvSpPr/>
          <p:nvPr/>
        </p:nvSpPr>
        <p:spPr>
          <a:xfrm>
            <a:off x="3639788" y="4046435"/>
            <a:ext cx="2151413" cy="914400"/>
          </a:xfrm>
          <a:prstGeom prst="wedgeRoundRectCallout">
            <a:avLst>
              <a:gd name="adj1" fmla="val -58489"/>
              <a:gd name="adj2" fmla="val -764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my alarms?</a:t>
            </a:r>
          </a:p>
        </p:txBody>
      </p:sp>
      <p:sp>
        <p:nvSpPr>
          <p:cNvPr id="8" name="Speech Bubble: Rectangle with Corners Rounded 7">
            <a:extLst>
              <a:ext uri="{FF2B5EF4-FFF2-40B4-BE49-F238E27FC236}">
                <a16:creationId xmlns:a16="http://schemas.microsoft.com/office/drawing/2014/main" id="{EC58E20F-BFE6-0009-FB0E-9845EA006191}"/>
              </a:ext>
            </a:extLst>
          </p:cNvPr>
          <p:cNvSpPr/>
          <p:nvPr/>
        </p:nvSpPr>
        <p:spPr>
          <a:xfrm>
            <a:off x="5092535" y="5186424"/>
            <a:ext cx="2151413" cy="914400"/>
          </a:xfrm>
          <a:prstGeom prst="wedgeRoundRectCallout">
            <a:avLst>
              <a:gd name="adj1" fmla="val 74538"/>
              <a:gd name="adj2" fmla="val -12582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 have an alarm at 8am.</a:t>
            </a:r>
          </a:p>
        </p:txBody>
      </p:sp>
      <p:pic>
        <p:nvPicPr>
          <p:cNvPr id="11" name="Audio 10">
            <a:hlinkClick r:id="" action="ppaction://media"/>
            <a:extLst>
              <a:ext uri="{FF2B5EF4-FFF2-40B4-BE49-F238E27FC236}">
                <a16:creationId xmlns:a16="http://schemas.microsoft.com/office/drawing/2014/main" id="{9270C632-E785-4383-7D9C-4EFCB25025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9694791"/>
      </p:ext>
    </p:extLst>
  </p:cSld>
  <p:clrMapOvr>
    <a:masterClrMapping/>
  </p:clrMapOvr>
  <mc:AlternateContent xmlns:mc="http://schemas.openxmlformats.org/markup-compatibility/2006" xmlns:p14="http://schemas.microsoft.com/office/powerpoint/2010/main">
    <mc:Choice Requires="p14">
      <p:transition spd="slow" p14:dur="2000" advTm="13909"/>
    </mc:Choice>
    <mc:Fallback xmlns="">
      <p:transition spd="slow" advTm="13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75DF-F121-7226-01A4-06FD26F3C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C9508-17EB-1FB2-67E7-A7C934197BF7}"/>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6" name="Picture 5" descr="A screenshot of a computer&#10;&#10;Description automatically generated">
            <a:extLst>
              <a:ext uri="{FF2B5EF4-FFF2-40B4-BE49-F238E27FC236}">
                <a16:creationId xmlns:a16="http://schemas.microsoft.com/office/drawing/2014/main" id="{FA635F9A-13A0-AB59-AC8D-F5DCA2FD5826}"/>
              </a:ext>
            </a:extLst>
          </p:cNvPr>
          <p:cNvPicPr>
            <a:picLocks noChangeAspect="1"/>
          </p:cNvPicPr>
          <p:nvPr/>
        </p:nvPicPr>
        <p:blipFill>
          <a:blip r:embed="rId5">
            <a:extLst>
              <a:ext uri="{28A0092B-C50C-407E-A947-70E740481C1C}">
                <a14:useLocalDpi xmlns:a14="http://schemas.microsoft.com/office/drawing/2010/main" val="0"/>
              </a:ext>
            </a:extLst>
          </a:blip>
          <a:srcRect t="1" b="79301"/>
          <a:stretch/>
        </p:blipFill>
        <p:spPr>
          <a:xfrm>
            <a:off x="1909849" y="1254314"/>
            <a:ext cx="8372302" cy="1360550"/>
          </a:xfrm>
          <a:prstGeom prst="rect">
            <a:avLst/>
          </a:prstGeom>
          <a:ln>
            <a:noFill/>
          </a:ln>
          <a:effectLst>
            <a:outerShdw blurRad="292100" dist="139700" dir="2700000" algn="tl" rotWithShape="0">
              <a:srgbClr val="333333">
                <a:alpha val="65000"/>
              </a:srgbClr>
            </a:outerShdw>
          </a:effectLst>
        </p:spPr>
      </p:pic>
      <p:pic>
        <p:nvPicPr>
          <p:cNvPr id="9" name="Audio 8">
            <a:hlinkClick r:id="" action="ppaction://media"/>
            <a:extLst>
              <a:ext uri="{FF2B5EF4-FFF2-40B4-BE49-F238E27FC236}">
                <a16:creationId xmlns:a16="http://schemas.microsoft.com/office/drawing/2014/main" id="{3626F4BC-866D-8066-901D-3B96F37A1A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8091482"/>
      </p:ext>
    </p:extLst>
  </p:cSld>
  <p:clrMapOvr>
    <a:masterClrMapping/>
  </p:clrMapOvr>
  <mc:AlternateContent xmlns:mc="http://schemas.openxmlformats.org/markup-compatibility/2006" xmlns:p14="http://schemas.microsoft.com/office/powerpoint/2010/main">
    <mc:Choice Requires="p14">
      <p:transition spd="slow" p14:dur="2000" advTm="26581"/>
    </mc:Choice>
    <mc:Fallback xmlns="">
      <p:transition spd="slow" advTm="2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B917-0237-0FFE-CE38-FF6BA3111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23F9D-B9F0-7C24-9E42-E9C51F44AFE2}"/>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6" name="Picture 5" descr="A screenshot of a computer&#10;&#10;Description automatically generated">
            <a:extLst>
              <a:ext uri="{FF2B5EF4-FFF2-40B4-BE49-F238E27FC236}">
                <a16:creationId xmlns:a16="http://schemas.microsoft.com/office/drawing/2014/main" id="{C4090642-DC51-756E-27B3-CC4610BC87DF}"/>
              </a:ext>
            </a:extLst>
          </p:cNvPr>
          <p:cNvPicPr>
            <a:picLocks noChangeAspect="1"/>
          </p:cNvPicPr>
          <p:nvPr/>
        </p:nvPicPr>
        <p:blipFill>
          <a:blip r:embed="rId5">
            <a:extLst>
              <a:ext uri="{28A0092B-C50C-407E-A947-70E740481C1C}">
                <a14:useLocalDpi xmlns:a14="http://schemas.microsoft.com/office/drawing/2010/main" val="0"/>
              </a:ext>
            </a:extLst>
          </a:blip>
          <a:srcRect b="26831"/>
          <a:stretch/>
        </p:blipFill>
        <p:spPr>
          <a:xfrm>
            <a:off x="1909849" y="1254314"/>
            <a:ext cx="8372302" cy="4809602"/>
          </a:xfrm>
          <a:prstGeom prst="rect">
            <a:avLst/>
          </a:prstGeom>
          <a:ln>
            <a:noFill/>
          </a:ln>
          <a:effectLst>
            <a:outerShdw blurRad="292100" dist="139700" dir="2700000" algn="tl" rotWithShape="0">
              <a:srgbClr val="333333">
                <a:alpha val="65000"/>
              </a:srgbClr>
            </a:outerShdw>
          </a:effectLst>
        </p:spPr>
      </p:pic>
      <p:pic>
        <p:nvPicPr>
          <p:cNvPr id="7" name="Audio 6">
            <a:hlinkClick r:id="" action="ppaction://media"/>
            <a:extLst>
              <a:ext uri="{FF2B5EF4-FFF2-40B4-BE49-F238E27FC236}">
                <a16:creationId xmlns:a16="http://schemas.microsoft.com/office/drawing/2014/main" id="{C05F22E6-01FB-6870-2981-C937D13190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4567301"/>
      </p:ext>
    </p:extLst>
  </p:cSld>
  <p:clrMapOvr>
    <a:masterClrMapping/>
  </p:clrMapOvr>
  <mc:AlternateContent xmlns:mc="http://schemas.openxmlformats.org/markup-compatibility/2006" xmlns:p14="http://schemas.microsoft.com/office/powerpoint/2010/main">
    <mc:Choice Requires="p14">
      <p:transition spd="slow" p14:dur="2000" advTm="19420"/>
    </mc:Choice>
    <mc:Fallback xmlns="">
      <p:transition spd="slow" advTm="19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EE3A-F12D-C1BF-7BC5-D57E1C34E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A2A27-FFA2-1247-70B3-A8CB88C72EAC}"/>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4" name="Picture 3" descr="A screenshot of a black screen&#10;&#10;Description automatically generated">
            <a:extLst>
              <a:ext uri="{FF2B5EF4-FFF2-40B4-BE49-F238E27FC236}">
                <a16:creationId xmlns:a16="http://schemas.microsoft.com/office/drawing/2014/main" id="{022C3968-F674-0E4D-79C2-0769096F828D}"/>
              </a:ext>
            </a:extLst>
          </p:cNvPr>
          <p:cNvPicPr>
            <a:picLocks noChangeAspect="1"/>
          </p:cNvPicPr>
          <p:nvPr/>
        </p:nvPicPr>
        <p:blipFill>
          <a:blip r:embed="rId5">
            <a:extLst>
              <a:ext uri="{28A0092B-C50C-407E-A947-70E740481C1C}">
                <a14:useLocalDpi xmlns:a14="http://schemas.microsoft.com/office/drawing/2010/main" val="0"/>
              </a:ext>
            </a:extLst>
          </a:blip>
          <a:srcRect b="88266"/>
          <a:stretch/>
        </p:blipFill>
        <p:spPr>
          <a:xfrm>
            <a:off x="1919688" y="1271229"/>
            <a:ext cx="7076031" cy="804706"/>
          </a:xfrm>
          <a:prstGeom prst="rect">
            <a:avLst/>
          </a:prstGeom>
          <a:ln>
            <a:noFill/>
          </a:ln>
          <a:effectLst>
            <a:outerShdw blurRad="292100" dist="139700" dir="2700000" algn="tl" rotWithShape="0">
              <a:srgbClr val="333333">
                <a:alpha val="65000"/>
              </a:srgbClr>
            </a:outerShdw>
          </a:effectLst>
        </p:spPr>
      </p:pic>
      <p:pic>
        <p:nvPicPr>
          <p:cNvPr id="10" name="Audio 9">
            <a:hlinkClick r:id="" action="ppaction://media"/>
            <a:extLst>
              <a:ext uri="{FF2B5EF4-FFF2-40B4-BE49-F238E27FC236}">
                <a16:creationId xmlns:a16="http://schemas.microsoft.com/office/drawing/2014/main" id="{9A7AD91A-F2B4-2662-8497-680C62B267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353779"/>
      </p:ext>
    </p:extLst>
  </p:cSld>
  <p:clrMapOvr>
    <a:masterClrMapping/>
  </p:clrMapOvr>
  <mc:AlternateContent xmlns:mc="http://schemas.openxmlformats.org/markup-compatibility/2006" xmlns:p14="http://schemas.microsoft.com/office/powerpoint/2010/main">
    <mc:Choice Requires="p14">
      <p:transition spd="slow" p14:dur="2000" advTm="15566"/>
    </mc:Choice>
    <mc:Fallback xmlns="">
      <p:transition spd="slow" advTm="15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B7255-7058-4203-07A5-5A2D6C236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2032F-B3F6-B64B-24E5-E145DC2842FA}"/>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4" name="Picture 3" descr="A screenshot of a black screen&#10;&#10;Description automatically generated">
            <a:extLst>
              <a:ext uri="{FF2B5EF4-FFF2-40B4-BE49-F238E27FC236}">
                <a16:creationId xmlns:a16="http://schemas.microsoft.com/office/drawing/2014/main" id="{5FFDED17-4CC1-0684-9498-B397405118EB}"/>
              </a:ext>
            </a:extLst>
          </p:cNvPr>
          <p:cNvPicPr>
            <a:picLocks noChangeAspect="1"/>
          </p:cNvPicPr>
          <p:nvPr/>
        </p:nvPicPr>
        <p:blipFill>
          <a:blip r:embed="rId5">
            <a:extLst>
              <a:ext uri="{28A0092B-C50C-407E-A947-70E740481C1C}">
                <a14:useLocalDpi xmlns:a14="http://schemas.microsoft.com/office/drawing/2010/main" val="0"/>
              </a:ext>
            </a:extLst>
          </a:blip>
          <a:srcRect t="1" b="36732"/>
          <a:stretch/>
        </p:blipFill>
        <p:spPr>
          <a:xfrm>
            <a:off x="1919688" y="1271228"/>
            <a:ext cx="7076031" cy="4338739"/>
          </a:xfrm>
          <a:prstGeom prst="rect">
            <a:avLst/>
          </a:prstGeom>
          <a:ln>
            <a:noFill/>
          </a:ln>
          <a:effectLst>
            <a:outerShdw blurRad="292100" dist="139700" dir="2700000" algn="tl" rotWithShape="0">
              <a:srgbClr val="333333">
                <a:alpha val="65000"/>
              </a:srgbClr>
            </a:outerShdw>
          </a:effectLst>
        </p:spPr>
      </p:pic>
      <p:pic>
        <p:nvPicPr>
          <p:cNvPr id="8" name="Audio 7">
            <a:hlinkClick r:id="" action="ppaction://media"/>
            <a:extLst>
              <a:ext uri="{FF2B5EF4-FFF2-40B4-BE49-F238E27FC236}">
                <a16:creationId xmlns:a16="http://schemas.microsoft.com/office/drawing/2014/main" id="{F7ED75F6-915C-5896-9583-47167485B9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4883664"/>
      </p:ext>
    </p:extLst>
  </p:cSld>
  <p:clrMapOvr>
    <a:masterClrMapping/>
  </p:clrMapOvr>
  <mc:AlternateContent xmlns:mc="http://schemas.openxmlformats.org/markup-compatibility/2006" xmlns:p14="http://schemas.microsoft.com/office/powerpoint/2010/main">
    <mc:Choice Requires="p14">
      <p:transition spd="slow" p14:dur="2000" advTm="30843"/>
    </mc:Choice>
    <mc:Fallback xmlns="">
      <p:transition spd="slow" advTm="30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2FF6-A724-D755-BA8D-9953A1080943}"/>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6CBAB307-0589-DE4E-75F8-EB2609EEFD64}"/>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12" name="Audio 11">
            <a:hlinkClick r:id="" action="ppaction://media"/>
            <a:extLst>
              <a:ext uri="{FF2B5EF4-FFF2-40B4-BE49-F238E27FC236}">
                <a16:creationId xmlns:a16="http://schemas.microsoft.com/office/drawing/2014/main" id="{371964C0-6C6D-E18B-74F7-C23B12586C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1633579"/>
      </p:ext>
    </p:extLst>
  </p:cSld>
  <p:clrMapOvr>
    <a:masterClrMapping/>
  </p:clrMapOvr>
  <mc:AlternateContent xmlns:mc="http://schemas.openxmlformats.org/markup-compatibility/2006" xmlns:p14="http://schemas.microsoft.com/office/powerpoint/2010/main">
    <mc:Choice Requires="p14">
      <p:transition spd="slow" p14:dur="2000" advTm="11191"/>
    </mc:Choice>
    <mc:Fallback xmlns="">
      <p:transition spd="slow" advTm="11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5D-D773-B5BF-2E1B-72B5C18DC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8BAFB-D7A8-F4D2-1DB7-703965DBFCDD}"/>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EAA6FEC5-30DB-9D9A-3D4D-0BF176793EAA}"/>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3" name="Content Placeholder 4" descr="Question Mark with solid fill">
            <a:extLst>
              <a:ext uri="{FF2B5EF4-FFF2-40B4-BE49-F238E27FC236}">
                <a16:creationId xmlns:a16="http://schemas.microsoft.com/office/drawing/2014/main" id="{2FC7FC75-7245-2127-0C87-C1ABD401B8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2418726"/>
            <a:ext cx="1338766" cy="1338766"/>
          </a:xfrm>
          <a:prstGeom prst="rect">
            <a:avLst/>
          </a:prstGeom>
        </p:spPr>
      </p:pic>
      <p:sp>
        <p:nvSpPr>
          <p:cNvPr id="4" name="Title 1">
            <a:extLst>
              <a:ext uri="{FF2B5EF4-FFF2-40B4-BE49-F238E27FC236}">
                <a16:creationId xmlns:a16="http://schemas.microsoft.com/office/drawing/2014/main" id="{F024FC48-3279-5482-C8F9-E6A9A331553C}"/>
              </a:ext>
            </a:extLst>
          </p:cNvPr>
          <p:cNvSpPr txBox="1">
            <a:spLocks/>
          </p:cNvSpPr>
          <p:nvPr/>
        </p:nvSpPr>
        <p:spPr>
          <a:xfrm>
            <a:off x="2508422" y="241872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panose="00000500000000000000" pitchFamily="2" charset="0"/>
              </a:rPr>
              <a:t>ChatGPT,</a:t>
            </a:r>
            <a:r>
              <a:rPr lang="mn-MN" sz="3200" dirty="0">
                <a:latin typeface="Montserrat" panose="00000500000000000000" pitchFamily="2" charset="0"/>
              </a:rPr>
              <a:t> Эгүнэ гэх мэтийн ард байгаа үндсэн технологи нь юу юм</a:t>
            </a:r>
            <a:r>
              <a:rPr lang="en-US" sz="3200" dirty="0">
                <a:latin typeface="Montserrat" panose="00000500000000000000" pitchFamily="2" charset="0"/>
              </a:rPr>
              <a:t>?</a:t>
            </a:r>
          </a:p>
        </p:txBody>
      </p:sp>
      <p:pic>
        <p:nvPicPr>
          <p:cNvPr id="14" name="Audio 13">
            <a:hlinkClick r:id="" action="ppaction://media"/>
            <a:extLst>
              <a:ext uri="{FF2B5EF4-FFF2-40B4-BE49-F238E27FC236}">
                <a16:creationId xmlns:a16="http://schemas.microsoft.com/office/drawing/2014/main" id="{D2BECE50-4E26-391A-38FC-EE3E24AB3C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1315468"/>
      </p:ext>
    </p:extLst>
  </p:cSld>
  <p:clrMapOvr>
    <a:masterClrMapping/>
  </p:clrMapOvr>
  <mc:AlternateContent xmlns:mc="http://schemas.openxmlformats.org/markup-compatibility/2006" xmlns:p14="http://schemas.microsoft.com/office/powerpoint/2010/main">
    <mc:Choice Requires="p14">
      <p:transition spd="slow" p14:dur="2000" advTm="5122"/>
    </mc:Choice>
    <mc:Fallback xmlns="">
      <p:transition spd="slow" advTm="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C872-23CA-3114-1BB0-E76CA05A9154}"/>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9AD1F5A6-65D5-0B3E-08EA-AFEDE5994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49093504-A951-43F2-5045-09C9C6DC3B17}"/>
              </a:ext>
            </a:extLst>
          </p:cNvPr>
          <p:cNvSpPr>
            <a:spLocks noGrp="1"/>
          </p:cNvSpPr>
          <p:nvPr>
            <p:ph type="subTitle" idx="1"/>
          </p:nvPr>
        </p:nvSpPr>
        <p:spPr>
          <a:xfrm>
            <a:off x="1085602" y="2489573"/>
            <a:ext cx="3404260" cy="1112466"/>
          </a:xfrm>
        </p:spPr>
        <p:txBody>
          <a:bodyPr/>
          <a:lstStyle/>
          <a:p>
            <a:r>
              <a:rPr lang="mn-MN" dirty="0">
                <a:latin typeface="Montserrat" panose="00000500000000000000" pitchFamily="2" charset="0"/>
              </a:rPr>
              <a:t>2022 оны 11 сард олон нийтэд нээлттэй болсон</a:t>
            </a:r>
            <a:endParaRPr lang="en-US" dirty="0">
              <a:latin typeface="Montserrat" panose="00000500000000000000" pitchFamily="2" charset="0"/>
            </a:endParaRPr>
          </a:p>
        </p:txBody>
      </p:sp>
      <p:pic>
        <p:nvPicPr>
          <p:cNvPr id="17" name="Audio 16">
            <a:hlinkClick r:id="" action="ppaction://media"/>
            <a:extLst>
              <a:ext uri="{FF2B5EF4-FFF2-40B4-BE49-F238E27FC236}">
                <a16:creationId xmlns:a16="http://schemas.microsoft.com/office/drawing/2014/main" id="{0CEC247B-4A33-F5FA-9C63-8AB5606235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2098076"/>
      </p:ext>
    </p:extLst>
  </p:cSld>
  <p:clrMapOvr>
    <a:masterClrMapping/>
  </p:clrMapOvr>
  <mc:AlternateContent xmlns:mc="http://schemas.openxmlformats.org/markup-compatibility/2006" xmlns:p14="http://schemas.microsoft.com/office/powerpoint/2010/main">
    <mc:Choice Requires="p14">
      <p:transition spd="slow" p14:dur="2000" advTm="13011"/>
    </mc:Choice>
    <mc:Fallback xmlns="">
      <p:transition spd="slow" advTm="1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EA085-044A-A09F-7973-C16C7ED97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E7054-8A5F-4E2B-A5C1-510DA61F0A34}"/>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62CDAC8E-B667-392A-C351-61B8901BB570}"/>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3" name="Content Placeholder 4" descr="Question Mark with solid fill">
            <a:extLst>
              <a:ext uri="{FF2B5EF4-FFF2-40B4-BE49-F238E27FC236}">
                <a16:creationId xmlns:a16="http://schemas.microsoft.com/office/drawing/2014/main" id="{4A93B4CE-6BF3-F758-43A7-D3B1017DD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2418726"/>
            <a:ext cx="1338766" cy="1338766"/>
          </a:xfrm>
          <a:prstGeom prst="rect">
            <a:avLst/>
          </a:prstGeom>
        </p:spPr>
      </p:pic>
      <p:sp>
        <p:nvSpPr>
          <p:cNvPr id="4" name="Title 1">
            <a:extLst>
              <a:ext uri="{FF2B5EF4-FFF2-40B4-BE49-F238E27FC236}">
                <a16:creationId xmlns:a16="http://schemas.microsoft.com/office/drawing/2014/main" id="{BA087FEB-185B-24CC-A0EA-A1C17A723DB1}"/>
              </a:ext>
            </a:extLst>
          </p:cNvPr>
          <p:cNvSpPr txBox="1">
            <a:spLocks/>
          </p:cNvSpPr>
          <p:nvPr/>
        </p:nvSpPr>
        <p:spPr>
          <a:xfrm>
            <a:off x="2508422" y="241872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panose="00000500000000000000" pitchFamily="2" charset="0"/>
              </a:rPr>
              <a:t>ChatGPT,</a:t>
            </a:r>
            <a:r>
              <a:rPr lang="mn-MN" sz="3200" dirty="0">
                <a:latin typeface="Montserrat" panose="00000500000000000000" pitchFamily="2" charset="0"/>
              </a:rPr>
              <a:t> Эгүнэ гэх мэтийн ард байгаа үндсэн технологи нь юу юм</a:t>
            </a:r>
            <a:r>
              <a:rPr lang="en-US" sz="3200" dirty="0">
                <a:latin typeface="Montserrat" panose="00000500000000000000" pitchFamily="2" charset="0"/>
              </a:rPr>
              <a:t>?</a:t>
            </a:r>
          </a:p>
        </p:txBody>
      </p:sp>
      <p:sp>
        <p:nvSpPr>
          <p:cNvPr id="6" name="Title 1">
            <a:extLst>
              <a:ext uri="{FF2B5EF4-FFF2-40B4-BE49-F238E27FC236}">
                <a16:creationId xmlns:a16="http://schemas.microsoft.com/office/drawing/2014/main" id="{7327A7A8-AA76-9D58-1352-DC4A40A82C6F}"/>
              </a:ext>
            </a:extLst>
          </p:cNvPr>
          <p:cNvSpPr txBox="1">
            <a:spLocks/>
          </p:cNvSpPr>
          <p:nvPr/>
        </p:nvSpPr>
        <p:spPr>
          <a:xfrm>
            <a:off x="2508422" y="441700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n-MN" sz="3200" dirty="0">
                <a:latin typeface="Montserrat" panose="00000500000000000000" pitchFamily="2" charset="0"/>
              </a:rPr>
              <a:t>Машин Сургалт буюу </a:t>
            </a:r>
            <a:r>
              <a:rPr lang="en-US" sz="3200" dirty="0">
                <a:latin typeface="Montserrat" panose="00000500000000000000" pitchFamily="2" charset="0"/>
              </a:rPr>
              <a:t>Machine Learning (ML) </a:t>
            </a:r>
            <a:r>
              <a:rPr lang="mn-MN" sz="3200" dirty="0">
                <a:latin typeface="Montserrat" panose="00000500000000000000" pitchFamily="2" charset="0"/>
              </a:rPr>
              <a:t>болон Эх Хэлний Боловсруулалт</a:t>
            </a:r>
            <a:r>
              <a:rPr lang="en-US" sz="3200" dirty="0">
                <a:latin typeface="Montserrat" panose="00000500000000000000" pitchFamily="2" charset="0"/>
              </a:rPr>
              <a:t> </a:t>
            </a:r>
            <a:r>
              <a:rPr lang="mn-MN" sz="3200" dirty="0">
                <a:latin typeface="Montserrat" panose="00000500000000000000" pitchFamily="2" charset="0"/>
              </a:rPr>
              <a:t>буюу </a:t>
            </a:r>
            <a:r>
              <a:rPr lang="en-US" sz="3200" dirty="0">
                <a:latin typeface="Montserrat" panose="00000500000000000000" pitchFamily="2" charset="0"/>
              </a:rPr>
              <a:t>Natural Language Processing </a:t>
            </a:r>
            <a:r>
              <a:rPr lang="mn-MN" sz="3200" dirty="0">
                <a:latin typeface="Montserrat" panose="00000500000000000000" pitchFamily="2" charset="0"/>
              </a:rPr>
              <a:t>анхан шатны зарчмуудыг авч үзнэ.</a:t>
            </a:r>
            <a:endParaRPr lang="en-US" sz="3200" dirty="0">
              <a:latin typeface="Montserrat" panose="00000500000000000000" pitchFamily="2" charset="0"/>
            </a:endParaRPr>
          </a:p>
        </p:txBody>
      </p:sp>
      <p:pic>
        <p:nvPicPr>
          <p:cNvPr id="9" name="Graphic 8" descr="Lightbulb and gear with solid fill">
            <a:extLst>
              <a:ext uri="{FF2B5EF4-FFF2-40B4-BE49-F238E27FC236}">
                <a16:creationId xmlns:a16="http://schemas.microsoft.com/office/drawing/2014/main" id="{24F13FEB-AD1F-0464-FF4E-506C9AFE9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4417006"/>
            <a:ext cx="1338766" cy="1338766"/>
          </a:xfrm>
          <a:prstGeom prst="rect">
            <a:avLst/>
          </a:prstGeom>
        </p:spPr>
      </p:pic>
      <p:pic>
        <p:nvPicPr>
          <p:cNvPr id="14" name="Audio 13">
            <a:hlinkClick r:id="" action="ppaction://media"/>
            <a:extLst>
              <a:ext uri="{FF2B5EF4-FFF2-40B4-BE49-F238E27FC236}">
                <a16:creationId xmlns:a16="http://schemas.microsoft.com/office/drawing/2014/main" id="{06AEFADA-56B7-5C76-8F46-77BBF88BCBB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319378"/>
      </p:ext>
    </p:extLst>
  </p:cSld>
  <p:clrMapOvr>
    <a:masterClrMapping/>
  </p:clrMapOvr>
  <mc:AlternateContent xmlns:mc="http://schemas.openxmlformats.org/markup-compatibility/2006" xmlns:p14="http://schemas.microsoft.com/office/powerpoint/2010/main">
    <mc:Choice Requires="p14">
      <p:transition spd="slow" p14:dur="2000" advTm="6235"/>
    </mc:Choice>
    <mc:Fallback xmlns="">
      <p:transition spd="slow" advTm="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D1C3-168A-04B9-0C29-DDDBC87C3C44}"/>
              </a:ext>
            </a:extLst>
          </p:cNvPr>
          <p:cNvSpPr>
            <a:spLocks noGrp="1"/>
          </p:cNvSpPr>
          <p:nvPr>
            <p:ph type="title"/>
          </p:nvPr>
        </p:nvSpPr>
        <p:spPr>
          <a:xfrm>
            <a:off x="2114796" y="342804"/>
            <a:ext cx="9239004" cy="1226169"/>
          </a:xfrm>
        </p:spPr>
        <p:txBody>
          <a:bodyPr>
            <a:noAutofit/>
          </a:bodyPr>
          <a:lstStyle/>
          <a:p>
            <a:r>
              <a:rPr lang="en-US" sz="3600" b="0" i="0" dirty="0">
                <a:solidFill>
                  <a:srgbClr val="1C231E"/>
                </a:solidFill>
                <a:effectLst/>
                <a:latin typeface="Montserrat" panose="00000500000000000000" pitchFamily="2" charset="0"/>
              </a:rPr>
              <a:t>ChatGPT-</a:t>
            </a:r>
            <a:r>
              <a:rPr lang="mn-MN" sz="3600" b="0" i="0" dirty="0">
                <a:solidFill>
                  <a:srgbClr val="1C231E"/>
                </a:solidFill>
                <a:effectLst/>
                <a:latin typeface="Montserrat" panose="00000500000000000000" pitchFamily="2" charset="0"/>
              </a:rPr>
              <a:t>г ашиглан хэд хэдэн зүйлийг туршаад бие биетэйгээ хуваалцъя </a:t>
            </a:r>
            <a:endParaRPr lang="en-US" sz="3600" dirty="0"/>
          </a:p>
        </p:txBody>
      </p:sp>
      <p:sp>
        <p:nvSpPr>
          <p:cNvPr id="3" name="Content Placeholder 2">
            <a:extLst>
              <a:ext uri="{FF2B5EF4-FFF2-40B4-BE49-F238E27FC236}">
                <a16:creationId xmlns:a16="http://schemas.microsoft.com/office/drawing/2014/main" id="{F3B07278-4CE3-0334-75C8-5D794C0E2EA5}"/>
              </a:ext>
            </a:extLst>
          </p:cNvPr>
          <p:cNvSpPr>
            <a:spLocks noGrp="1"/>
          </p:cNvSpPr>
          <p:nvPr>
            <p:ph idx="1"/>
          </p:nvPr>
        </p:nvSpPr>
        <p:spPr>
          <a:xfrm>
            <a:off x="838200" y="2506662"/>
            <a:ext cx="10515600" cy="4351338"/>
          </a:xfrm>
        </p:spPr>
        <p:txBody>
          <a:bodyPr/>
          <a:lstStyle/>
          <a:p>
            <a:r>
              <a:rPr lang="mn-MN" dirty="0">
                <a:latin typeface="Montserrat" panose="00000500000000000000" pitchFamily="2" charset="0"/>
              </a:rPr>
              <a:t>Ямар нэгэн ил баримт, мэдээллийн талаар асууж үзээрэй</a:t>
            </a:r>
          </a:p>
          <a:p>
            <a:r>
              <a:rPr lang="mn-MN" dirty="0">
                <a:latin typeface="Montserrat" panose="00000500000000000000" pitchFamily="2" charset="0"/>
              </a:rPr>
              <a:t>Аль нэг зүйлийг шийдвэрлэх санаа гаргахад тусламж асууж үзээрэй</a:t>
            </a:r>
          </a:p>
          <a:p>
            <a:r>
              <a:rPr lang="mn-MN" dirty="0">
                <a:latin typeface="Montserrat" panose="00000500000000000000" pitchFamily="2" charset="0"/>
              </a:rPr>
              <a:t>Математикийн бодлого бодуулж үзээрэй</a:t>
            </a:r>
          </a:p>
          <a:p>
            <a:pPr marL="0" indent="0">
              <a:buNone/>
            </a:pPr>
            <a:endParaRPr lang="mn-MN" dirty="0">
              <a:latin typeface="Montserrat" panose="00000500000000000000" pitchFamily="2" charset="0"/>
            </a:endParaRPr>
          </a:p>
          <a:p>
            <a:r>
              <a:rPr lang="mn-MN" dirty="0">
                <a:latin typeface="Montserrat" panose="00000500000000000000" pitchFamily="2" charset="0"/>
                <a:hlinkClick r:id="rId5"/>
              </a:rPr>
              <a:t>Энгийн Машин Сургалтын Дасгал</a:t>
            </a:r>
            <a:endParaRPr lang="en-US" dirty="0">
              <a:latin typeface="Montserrat" panose="00000500000000000000" pitchFamily="2" charset="0"/>
            </a:endParaRPr>
          </a:p>
        </p:txBody>
      </p:sp>
      <p:pic>
        <p:nvPicPr>
          <p:cNvPr id="6" name="Content Placeholder 4" descr="Pencil with solid fill">
            <a:extLst>
              <a:ext uri="{FF2B5EF4-FFF2-40B4-BE49-F238E27FC236}">
                <a16:creationId xmlns:a16="http://schemas.microsoft.com/office/drawing/2014/main" id="{80D454C2-43F0-F8EE-7431-44DEAAE09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397921"/>
            <a:ext cx="914400" cy="914400"/>
          </a:xfrm>
          <a:prstGeom prst="rect">
            <a:avLst/>
          </a:prstGeom>
        </p:spPr>
      </p:pic>
      <p:pic>
        <p:nvPicPr>
          <p:cNvPr id="14" name="Audio 13">
            <a:hlinkClick r:id="" action="ppaction://media"/>
            <a:extLst>
              <a:ext uri="{FF2B5EF4-FFF2-40B4-BE49-F238E27FC236}">
                <a16:creationId xmlns:a16="http://schemas.microsoft.com/office/drawing/2014/main" id="{2054C2BC-B370-32DE-75CD-921A71CA9DC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48584"/>
      </p:ext>
    </p:extLst>
  </p:cSld>
  <p:clrMapOvr>
    <a:masterClrMapping/>
  </p:clrMapOvr>
  <mc:AlternateContent xmlns:mc="http://schemas.openxmlformats.org/markup-compatibility/2006" xmlns:p14="http://schemas.microsoft.com/office/powerpoint/2010/main">
    <mc:Choice Requires="p14">
      <p:transition spd="slow" p14:dur="2000" advTm="33555"/>
    </mc:Choice>
    <mc:Fallback xmlns="">
      <p:transition spd="slow" advTm="33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1E037082-2B22-69E4-9F03-BBFEEA3B8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D0A7C516-D32B-F9BA-18A2-9D3DF7B0BE09}"/>
              </a:ext>
            </a:extLst>
          </p:cNvPr>
          <p:cNvSpPr>
            <a:spLocks noGrp="1"/>
          </p:cNvSpPr>
          <p:nvPr>
            <p:ph type="subTitle" idx="1"/>
          </p:nvPr>
        </p:nvSpPr>
        <p:spPr>
          <a:xfrm>
            <a:off x="1085602" y="2489573"/>
            <a:ext cx="3404260" cy="1112466"/>
          </a:xfrm>
        </p:spPr>
        <p:txBody>
          <a:bodyPr/>
          <a:lstStyle/>
          <a:p>
            <a:r>
              <a:rPr lang="mn-MN" dirty="0">
                <a:latin typeface="Montserrat" panose="00000500000000000000" pitchFamily="2" charset="0"/>
              </a:rPr>
              <a:t>2022 оны 11 сард олон нийтэд нээлттэй болсон</a:t>
            </a:r>
            <a:endParaRPr lang="en-US" dirty="0">
              <a:latin typeface="Montserrat" panose="00000500000000000000" pitchFamily="2" charset="0"/>
            </a:endParaRPr>
          </a:p>
        </p:txBody>
      </p:sp>
      <p:pic>
        <p:nvPicPr>
          <p:cNvPr id="10" name="Picture 9" descr="A green and black logo&#10;&#10;Description automatically generated">
            <a:extLst>
              <a:ext uri="{FF2B5EF4-FFF2-40B4-BE49-F238E27FC236}">
                <a16:creationId xmlns:a16="http://schemas.microsoft.com/office/drawing/2014/main" id="{1ABED859-A584-EB10-8A3A-E12C08087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811CF16B-23A0-45FC-22F9-A3051D23E781}"/>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48" name="Audio 47">
            <a:hlinkClick r:id="" action="ppaction://media"/>
            <a:extLst>
              <a:ext uri="{FF2B5EF4-FFF2-40B4-BE49-F238E27FC236}">
                <a16:creationId xmlns:a16="http://schemas.microsoft.com/office/drawing/2014/main" id="{75C9A5FD-D89F-CA7D-859F-9DE0D3115B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4439275"/>
      </p:ext>
    </p:extLst>
  </p:cSld>
  <p:clrMapOvr>
    <a:masterClrMapping/>
  </p:clrMapOvr>
  <mc:AlternateContent xmlns:mc="http://schemas.openxmlformats.org/markup-compatibility/2006" xmlns:p14="http://schemas.microsoft.com/office/powerpoint/2010/main">
    <mc:Choice Requires="p14">
      <p:transition spd="slow" p14:dur="2000" advTm="15511"/>
    </mc:Choice>
    <mc:Fallback xmlns="">
      <p:transition spd="slow" advTm="15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7CC5-F3D2-7229-E1A1-5841E0145228}"/>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4B253252-6E07-2C1F-5080-1D7A371E2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B9FF2E5A-E212-EF6C-3658-E93715BB1B72}"/>
              </a:ext>
            </a:extLst>
          </p:cNvPr>
          <p:cNvSpPr>
            <a:spLocks noGrp="1"/>
          </p:cNvSpPr>
          <p:nvPr>
            <p:ph type="subTitle" idx="1"/>
          </p:nvPr>
        </p:nvSpPr>
        <p:spPr>
          <a:xfrm>
            <a:off x="1085602" y="2489573"/>
            <a:ext cx="3404260" cy="1112466"/>
          </a:xfrm>
        </p:spPr>
        <p:txBody>
          <a:bodyPr/>
          <a:lstStyle/>
          <a:p>
            <a:r>
              <a:rPr lang="mn-MN" dirty="0"/>
              <a:t>2022 оны 11 сард олон нийтэд нээлттэй болсон</a:t>
            </a:r>
            <a:endParaRPr lang="en-US" dirty="0"/>
          </a:p>
        </p:txBody>
      </p:sp>
      <p:pic>
        <p:nvPicPr>
          <p:cNvPr id="10" name="Picture 9" descr="A green and black logo&#10;&#10;Description automatically generated">
            <a:extLst>
              <a:ext uri="{FF2B5EF4-FFF2-40B4-BE49-F238E27FC236}">
                <a16:creationId xmlns:a16="http://schemas.microsoft.com/office/drawing/2014/main" id="{3E8117C4-6889-95AE-984E-81A2237ED5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467C9AEE-DF4E-4FF7-D071-63183710C488}"/>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16" name="Picture 15" descr="A screenshot of a website&#10;&#10;Description automatically generated">
            <a:extLst>
              <a:ext uri="{FF2B5EF4-FFF2-40B4-BE49-F238E27FC236}">
                <a16:creationId xmlns:a16="http://schemas.microsoft.com/office/drawing/2014/main" id="{A530EE6C-300D-282B-B8AE-D516936F7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040" y="2188881"/>
            <a:ext cx="7659169" cy="3238952"/>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C2CD79D3-D376-0F0A-4F04-8D3E6F9FC2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7040430"/>
      </p:ext>
    </p:extLst>
  </p:cSld>
  <p:clrMapOvr>
    <a:masterClrMapping/>
  </p:clrMapOvr>
  <mc:AlternateContent xmlns:mc="http://schemas.openxmlformats.org/markup-compatibility/2006" xmlns:p14="http://schemas.microsoft.com/office/powerpoint/2010/main">
    <mc:Choice Requires="p14">
      <p:transition spd="slow" p14:dur="2000" advTm="20081"/>
    </mc:Choice>
    <mc:Fallback xmlns="">
      <p:transition spd="slow" advTm="2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0EFF-2C19-1388-9D22-63FA2A0CC18E}"/>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B4C9A6FA-0A29-A7D4-4D1D-1D458C1447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D89A1906-A937-8A95-2738-83AB61D3B433}"/>
              </a:ext>
            </a:extLst>
          </p:cNvPr>
          <p:cNvSpPr>
            <a:spLocks noGrp="1"/>
          </p:cNvSpPr>
          <p:nvPr>
            <p:ph type="subTitle" idx="1"/>
          </p:nvPr>
        </p:nvSpPr>
        <p:spPr>
          <a:xfrm>
            <a:off x="1085602" y="2489573"/>
            <a:ext cx="3404260" cy="1112466"/>
          </a:xfrm>
        </p:spPr>
        <p:txBody>
          <a:bodyPr/>
          <a:lstStyle/>
          <a:p>
            <a:r>
              <a:rPr lang="mn-MN" dirty="0"/>
              <a:t>2022 оны 11 сард олон нийтэд нээлттэй болсон</a:t>
            </a:r>
            <a:endParaRPr lang="en-US" dirty="0"/>
          </a:p>
        </p:txBody>
      </p:sp>
      <p:pic>
        <p:nvPicPr>
          <p:cNvPr id="10" name="Picture 9" descr="A green and black logo&#10;&#10;Description automatically generated">
            <a:extLst>
              <a:ext uri="{FF2B5EF4-FFF2-40B4-BE49-F238E27FC236}">
                <a16:creationId xmlns:a16="http://schemas.microsoft.com/office/drawing/2014/main" id="{D54ABEBB-B2BC-AA34-1C8F-33CCFE1501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81682797-2DDD-5993-F718-8A6F50E788D3}"/>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16" name="Picture 15" descr="A screenshot of a website&#10;&#10;Description automatically generated">
            <a:extLst>
              <a:ext uri="{FF2B5EF4-FFF2-40B4-BE49-F238E27FC236}">
                <a16:creationId xmlns:a16="http://schemas.microsoft.com/office/drawing/2014/main" id="{E5762CF2-C04D-2BFA-4C4A-E73EC23E6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040" y="2188881"/>
            <a:ext cx="7659169" cy="3238952"/>
          </a:xfrm>
          <a:prstGeom prst="rect">
            <a:avLst/>
          </a:prstGeom>
          <a:ln>
            <a:noFill/>
          </a:ln>
          <a:effectLst>
            <a:outerShdw blurRad="292100" dist="139700" dir="2700000" algn="tl" rotWithShape="0">
              <a:srgbClr val="333333">
                <a:alpha val="65000"/>
              </a:srgbClr>
            </a:outerShdw>
          </a:effectLst>
        </p:spPr>
      </p:pic>
      <p:pic>
        <p:nvPicPr>
          <p:cNvPr id="3" name="Picture 2" descr="A hand on a keyboard&#10;&#10;Description automatically generated">
            <a:extLst>
              <a:ext uri="{FF2B5EF4-FFF2-40B4-BE49-F238E27FC236}">
                <a16:creationId xmlns:a16="http://schemas.microsoft.com/office/drawing/2014/main" id="{6C7B58D4-D4AB-675A-1232-FA510952F8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6566" y="3145758"/>
            <a:ext cx="8182844" cy="3228605"/>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D87C6FA1-250D-E5D1-FD24-E91380DD39A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9598818"/>
      </p:ext>
    </p:extLst>
  </p:cSld>
  <p:clrMapOvr>
    <a:masterClrMapping/>
  </p:clrMapOvr>
  <mc:AlternateContent xmlns:mc="http://schemas.openxmlformats.org/markup-compatibility/2006" xmlns:p14="http://schemas.microsoft.com/office/powerpoint/2010/main">
    <mc:Choice Requires="p14">
      <p:transition spd="slow" p14:dur="2000" advTm="20087"/>
    </mc:Choice>
    <mc:Fallback xmlns="">
      <p:transition spd="slow" advTm="2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7E4-7505-605C-5270-C03A0E7F0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18783-D523-2C60-9054-6E462B8D92B9}"/>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6" name="Audio 5">
            <a:hlinkClick r:id="" action="ppaction://media"/>
            <a:extLst>
              <a:ext uri="{FF2B5EF4-FFF2-40B4-BE49-F238E27FC236}">
                <a16:creationId xmlns:a16="http://schemas.microsoft.com/office/drawing/2014/main" id="{385975DF-B64B-DFFA-D01C-22CE0F21B5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3428424"/>
      </p:ext>
    </p:extLst>
  </p:cSld>
  <p:clrMapOvr>
    <a:masterClrMapping/>
  </p:clrMapOvr>
  <mc:AlternateContent xmlns:mc="http://schemas.openxmlformats.org/markup-compatibility/2006" xmlns:p14="http://schemas.microsoft.com/office/powerpoint/2010/main">
    <mc:Choice Requires="p14">
      <p:transition spd="slow" p14:dur="2000" advTm="8067"/>
    </mc:Choice>
    <mc:Fallback xmlns="">
      <p:transition spd="slow" advTm="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6A31-1E7D-58C6-2384-2CE124F47555}"/>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5" name="Picture 4" descr="Screens screenshot of a computer&#10;&#10;Description automatically generated">
            <a:extLst>
              <a:ext uri="{FF2B5EF4-FFF2-40B4-BE49-F238E27FC236}">
                <a16:creationId xmlns:a16="http://schemas.microsoft.com/office/drawing/2014/main" id="{C0C5D2DD-1DC2-47F6-ECA6-DD9964162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5841" y="1619062"/>
            <a:ext cx="8700317" cy="4640994"/>
          </a:xfrm>
          <a:prstGeom prst="rect">
            <a:avLst/>
          </a:prstGeom>
          <a:ln>
            <a:noFill/>
          </a:ln>
          <a:effectLst>
            <a:outerShdw blurRad="292100" dist="139700" dir="2700000" algn="tl" rotWithShape="0">
              <a:srgbClr val="333333">
                <a:alpha val="65000"/>
              </a:srgbClr>
            </a:outerShdw>
          </a:effectLst>
        </p:spPr>
      </p:pic>
      <p:pic>
        <p:nvPicPr>
          <p:cNvPr id="10" name="Audio 9">
            <a:hlinkClick r:id="" action="ppaction://media"/>
            <a:extLst>
              <a:ext uri="{FF2B5EF4-FFF2-40B4-BE49-F238E27FC236}">
                <a16:creationId xmlns:a16="http://schemas.microsoft.com/office/drawing/2014/main" id="{9B1DE277-E505-3007-346F-A84AAADDA3D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7702849"/>
      </p:ext>
    </p:extLst>
  </p:cSld>
  <p:clrMapOvr>
    <a:masterClrMapping/>
  </p:clrMapOvr>
  <mc:AlternateContent xmlns:mc="http://schemas.openxmlformats.org/markup-compatibility/2006" xmlns:p14="http://schemas.microsoft.com/office/powerpoint/2010/main">
    <mc:Choice Requires="p14">
      <p:transition spd="slow" p14:dur="2000" advTm="13522"/>
    </mc:Choice>
    <mc:Fallback xmlns="">
      <p:transition spd="slow" advTm="13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20036-21E8-3CEA-86E0-62EDA8FBE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79C5D-FFAD-A520-BF0E-E8C5F9887A2A}"/>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5" name="Audio 4">
            <a:hlinkClick r:id="" action="ppaction://media"/>
            <a:extLst>
              <a:ext uri="{FF2B5EF4-FFF2-40B4-BE49-F238E27FC236}">
                <a16:creationId xmlns:a16="http://schemas.microsoft.com/office/drawing/2014/main" id="{4D00E13A-3DF5-F539-4E0F-A46D3DBFC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5073044"/>
      </p:ext>
    </p:extLst>
  </p:cSld>
  <p:clrMapOvr>
    <a:masterClrMapping/>
  </p:clrMapOvr>
  <mc:AlternateContent xmlns:mc="http://schemas.openxmlformats.org/markup-compatibility/2006" xmlns:p14="http://schemas.microsoft.com/office/powerpoint/2010/main">
    <mc:Choice Requires="p14">
      <p:transition spd="slow" p14:dur="2000" advTm="5220"/>
    </mc:Choice>
    <mc:Fallback xmlns="">
      <p:transition spd="slow" advTm="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6D329-0CF2-01E7-C1B4-D1F9B66A8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7B5AC-3C42-1DA8-9809-E3166106EFE0}"/>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77F62133-9F87-994F-81EB-1881DBC34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210D110C-0945-F752-574C-5FC5C2C6FD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pic>
        <p:nvPicPr>
          <p:cNvPr id="10" name="Audio 9">
            <a:hlinkClick r:id="" action="ppaction://media"/>
            <a:extLst>
              <a:ext uri="{FF2B5EF4-FFF2-40B4-BE49-F238E27FC236}">
                <a16:creationId xmlns:a16="http://schemas.microsoft.com/office/drawing/2014/main" id="{DF631030-3762-F1BD-EC10-0333AA855C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031673"/>
      </p:ext>
    </p:extLst>
  </p:cSld>
  <p:clrMapOvr>
    <a:masterClrMapping/>
  </p:clrMapOvr>
  <mc:AlternateContent xmlns:mc="http://schemas.openxmlformats.org/markup-compatibility/2006" xmlns:p14="http://schemas.microsoft.com/office/powerpoint/2010/main">
    <mc:Choice Requires="p14">
      <p:transition spd="slow" p14:dur="2000" advTm="2510"/>
    </mc:Choice>
    <mc:Fallback xmlns="">
      <p:transition spd="slow" advTm="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TotalTime>
  <Words>1019</Words>
  <Application>Microsoft Macintosh PowerPoint</Application>
  <PresentationFormat>Widescreen</PresentationFormat>
  <Paragraphs>82</Paragraphs>
  <Slides>21</Slides>
  <Notes>21</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Montserrat</vt:lpstr>
      <vt:lpstr>Rubik</vt:lpstr>
      <vt:lpstr>Office Theme</vt:lpstr>
      <vt:lpstr>PowerPoint Presentation</vt:lpstr>
      <vt:lpstr>PowerPoint Presentation</vt:lpstr>
      <vt:lpstr>PowerPoint Presentation</vt:lpstr>
      <vt:lpstr>PowerPoint Presentation</vt:lpstr>
      <vt:lpstr>PowerPoint Presentation</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Одоо ингэж болдог:</vt:lpstr>
      <vt:lpstr>Одоо ингэж болдог:</vt:lpstr>
      <vt:lpstr>Одоо ингэж болдог:</vt:lpstr>
      <vt:lpstr>Одоо ингэж болдог:</vt:lpstr>
      <vt:lpstr>Яаж Гүүгл орчуулга шиг ганц зорилго/үйлдэлтэй системээс ChatGPT, Эгүнэ гэх мэт системрүү ирсэн юм бэ? </vt:lpstr>
      <vt:lpstr>Яаж Гүүгл орчуулга шиг ганц зорилго/үйлдэлтэй системээс ChatGPT, Эгүнэ гэх мэт системрүү ирсэн юм бэ? </vt:lpstr>
      <vt:lpstr>Яаж Гүүгл орчуулга шиг ганц зорилго/үйлдэлтэй системээс ChatGPT, Эгүнэ гэх мэт системрүү ирсэн юм бэ? </vt:lpstr>
      <vt:lpstr>ChatGPT-г ашиглан хэд хэдэн зүйлийг туршаад бие биетэйгээ хуваалцъя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Batmanlai Tsogt 21</dc:creator>
  <cp:lastModifiedBy>nunya bidness</cp:lastModifiedBy>
  <cp:revision>2</cp:revision>
  <dcterms:created xsi:type="dcterms:W3CDTF">2024-11-14T00:36:04Z</dcterms:created>
  <dcterms:modified xsi:type="dcterms:W3CDTF">2024-11-14T10:13:23Z</dcterms:modified>
</cp:coreProperties>
</file>